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7B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6047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807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372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474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88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16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773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630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743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905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448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D3216-D886-448C-B8BA-FB1435E3AB8A}" type="datetimeFigureOut">
              <a:rPr lang="ru-RU" smtClean="0"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4ADE7-AFA3-4D7D-AD95-4E3971253AC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598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36912"/>
            <a:ext cx="849248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atin typeface="Cambria" panose="02040503050406030204" pitchFamily="18" charset="0"/>
              </a:rPr>
              <a:t>Лев Николаевич Толстой </a:t>
            </a:r>
            <a:br>
              <a:rPr lang="ru-RU" sz="5400" b="1" dirty="0" smtClean="0">
                <a:latin typeface="Cambria" panose="02040503050406030204" pitchFamily="18" charset="0"/>
              </a:rPr>
            </a:br>
            <a:r>
              <a:rPr lang="ru-RU" sz="5400" b="1" dirty="0" smtClean="0">
                <a:latin typeface="Cambria" panose="02040503050406030204" pitchFamily="18" charset="0"/>
              </a:rPr>
              <a:t>рассказ «Ивины»</a:t>
            </a:r>
            <a:endParaRPr lang="ru-RU" sz="5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70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2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5328" y="2852936"/>
            <a:ext cx="4241476" cy="1224136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latin typeface="Cambria" panose="02040503050406030204" pitchFamily="18" charset="0"/>
              </a:rPr>
              <a:t>Детство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283" y="1902345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игры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7644" y="800791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смех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1515114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радость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0755" y="800791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друзья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9052" y="1902346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веселье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8284" y="3068960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смех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7024" y="4367220"/>
            <a:ext cx="216024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мультфильмы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66924" y="5589239"/>
            <a:ext cx="2304256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беззаботность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3200" y="5589240"/>
            <a:ext cx="2304256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Сказки на ночь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0908" y="6237312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качели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741" y="4422220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счастье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6283" y="3068960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конфеты</a:t>
            </a:r>
            <a:endParaRPr lang="ru-RU" sz="2400" dirty="0">
              <a:latin typeface="Cambria" panose="020405030504060302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 flipV="1">
            <a:off x="2339752" y="1340768"/>
            <a:ext cx="576064" cy="151216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766924" y="1340768"/>
            <a:ext cx="461923" cy="151216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067944" y="1976780"/>
            <a:ext cx="0" cy="87615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444208" y="2414858"/>
            <a:ext cx="474844" cy="43807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444208" y="3212976"/>
            <a:ext cx="612731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444208" y="4077072"/>
            <a:ext cx="222816" cy="2901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997885" y="4077072"/>
            <a:ext cx="374315" cy="151216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endCxn id="13" idx="0"/>
          </p:cNvCxnSpPr>
          <p:nvPr/>
        </p:nvCxnSpPr>
        <p:spPr>
          <a:xfrm>
            <a:off x="4499000" y="4077072"/>
            <a:ext cx="0" cy="216024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771800" y="4077072"/>
            <a:ext cx="576064" cy="1512167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215328" y="4077072"/>
            <a:ext cx="412456" cy="4320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15" idx="3"/>
          </p:cNvCxnSpPr>
          <p:nvPr/>
        </p:nvCxnSpPr>
        <p:spPr>
          <a:xfrm flipH="1">
            <a:off x="1772467" y="3299792"/>
            <a:ext cx="442861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1798014" y="2364010"/>
            <a:ext cx="541738" cy="48892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367644" y="800791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смех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347864" y="1515114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радость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00755" y="800791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друзья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919052" y="1902346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веселье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28284" y="3068960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смех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59248" y="4367220"/>
            <a:ext cx="2305239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мультфильмы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56927" y="5589239"/>
            <a:ext cx="233980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беззаботность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31741" y="5589240"/>
            <a:ext cx="2861262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Сказки на ночь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670908" y="6237312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качели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31741" y="4422220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счастье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16283" y="3068960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конфеты</a:t>
            </a:r>
            <a:endParaRPr lang="ru-RU" sz="24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4269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44824"/>
            <a:ext cx="7992888" cy="2808312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Cambria" panose="02040503050406030204" pitchFamily="18" charset="0"/>
              </a:rPr>
              <a:t>Всегда ли детство бывает счастливым и радостным? От чего это зависит? </a:t>
            </a:r>
            <a:endParaRPr lang="ru-RU" sz="4800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55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69" y="92154"/>
            <a:ext cx="2535623" cy="367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2154"/>
            <a:ext cx="2773955" cy="3679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2154"/>
            <a:ext cx="2629620" cy="401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553415"/>
            <a:ext cx="2520280" cy="330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553415"/>
            <a:ext cx="2595878" cy="3316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425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64844"/>
            <a:ext cx="7848872" cy="136815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Cambria" panose="02040503050406030204" pitchFamily="18" charset="0"/>
              </a:rPr>
              <a:t>Лев Николаевич Толстой</a:t>
            </a:r>
            <a:endParaRPr lang="ru-RU" sz="4800" b="1" dirty="0">
              <a:latin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0" y="1567797"/>
            <a:ext cx="38884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Cambria" panose="02040503050406030204" pitchFamily="18" charset="0"/>
              </a:rPr>
              <a:t>	Родился 28 августа 1828 года в имении Ясная Поляна. Семья Толстого принадлежала к богатому и знатному графскому роду. К моменту рождения Льва  в семье уже было три старших сына: - Николай, Сергей, Дмитрий.</a:t>
            </a:r>
          </a:p>
          <a:p>
            <a:pPr algn="just"/>
            <a:r>
              <a:rPr lang="ru-RU" dirty="0" smtClean="0">
                <a:latin typeface="Cambria" panose="02040503050406030204" pitchFamily="18" charset="0"/>
              </a:rPr>
              <a:t>Заслуженную славу принесла Толстому трилогия «Детство», «Отрочество», «Юность».</a:t>
            </a:r>
          </a:p>
          <a:p>
            <a:pPr algn="just"/>
            <a:endParaRPr lang="ru-RU" dirty="0">
              <a:latin typeface="Cambria" panose="02040503050406030204" pitchFamily="18" charset="0"/>
            </a:endParaRPr>
          </a:p>
          <a:p>
            <a:pPr algn="just"/>
            <a:r>
              <a:rPr lang="ru-RU" b="1" dirty="0" smtClean="0">
                <a:latin typeface="Cambria" panose="02040503050406030204" pitchFamily="18" charset="0"/>
              </a:rPr>
              <a:t>	Трилогия</a:t>
            </a:r>
            <a:r>
              <a:rPr lang="ru-RU" dirty="0" smtClean="0">
                <a:latin typeface="Cambria" panose="02040503050406030204" pitchFamily="18" charset="0"/>
              </a:rPr>
              <a:t>- это три произведения одного автора, где второе и третье являются продолжением первого.  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405324"/>
            <a:ext cx="2289015" cy="342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45540"/>
            <a:ext cx="2304256" cy="3026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97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73931"/>
            <a:ext cx="7992888" cy="197495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latin typeface="Cambria" panose="02040503050406030204" pitchFamily="18" charset="0"/>
              </a:rPr>
              <a:t>Палисадник</a:t>
            </a:r>
            <a:r>
              <a:rPr lang="ru-RU" sz="4000" dirty="0" smtClean="0">
                <a:latin typeface="Cambria" panose="02040503050406030204" pitchFamily="18" charset="0"/>
              </a:rPr>
              <a:t>-участок между домом и дорогой, огороженный забором.  </a:t>
            </a:r>
            <a:endParaRPr lang="ru-RU" sz="4000" dirty="0">
              <a:latin typeface="Cambria" panose="020405030504060302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48880"/>
            <a:ext cx="5951306" cy="446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653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408712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b="1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5200" b="1" dirty="0" smtClean="0">
                <a:latin typeface="Cambria" panose="02040503050406030204" pitchFamily="18" charset="0"/>
              </a:rPr>
              <a:t>Жандарм</a:t>
            </a:r>
            <a:r>
              <a:rPr lang="ru-RU" sz="5200" b="1" dirty="0" smtClean="0"/>
              <a:t>- </a:t>
            </a:r>
            <a:r>
              <a:rPr lang="ru-RU" sz="5200" dirty="0" smtClean="0">
                <a:latin typeface="Cambria" panose="02040503050406030204" pitchFamily="18" charset="0"/>
              </a:rPr>
              <a:t>сотрудник полиции</a:t>
            </a:r>
            <a:r>
              <a:rPr lang="ru-RU" sz="5200" b="1" dirty="0" smtClean="0"/>
              <a:t>.</a:t>
            </a:r>
          </a:p>
          <a:p>
            <a:pPr marL="0" indent="0">
              <a:buNone/>
            </a:pPr>
            <a:r>
              <a:rPr lang="ru-RU" sz="5200" b="1" dirty="0" smtClean="0">
                <a:latin typeface="Cambria" panose="02040503050406030204" pitchFamily="18" charset="0"/>
              </a:rPr>
              <a:t>Лексиконы Татищева- </a:t>
            </a:r>
            <a:r>
              <a:rPr lang="ru-RU" sz="5200" b="1" dirty="0" smtClean="0"/>
              <a:t> </a:t>
            </a:r>
            <a:r>
              <a:rPr lang="ru-RU" sz="5200" dirty="0" smtClean="0">
                <a:latin typeface="Cambria" panose="02040503050406030204" pitchFamily="18" charset="0"/>
              </a:rPr>
              <a:t>«Полный </a:t>
            </a:r>
            <a:r>
              <a:rPr lang="ru-RU" sz="5200" dirty="0">
                <a:latin typeface="Cambria" panose="02040503050406030204" pitchFamily="18" charset="0"/>
              </a:rPr>
              <a:t>французско-русский словарь» в 3 </a:t>
            </a:r>
            <a:r>
              <a:rPr lang="ru-RU" sz="5200" dirty="0" smtClean="0">
                <a:latin typeface="Cambria" panose="02040503050406030204" pitchFamily="18" charset="0"/>
              </a:rPr>
              <a:t>томах.</a:t>
            </a:r>
            <a:endParaRPr lang="ru-RU" sz="5200" dirty="0" smtClean="0"/>
          </a:p>
          <a:p>
            <a:pPr marL="0" indent="0">
              <a:buNone/>
            </a:pPr>
            <a:r>
              <a:rPr lang="ru-RU" sz="5200" b="1" dirty="0" smtClean="0">
                <a:latin typeface="Cambria" panose="02040503050406030204" pitchFamily="18" charset="0"/>
              </a:rPr>
              <a:t>Щеголять- </a:t>
            </a:r>
            <a:r>
              <a:rPr lang="ru-RU" sz="5200" dirty="0" smtClean="0">
                <a:latin typeface="Cambria" panose="02040503050406030204" pitchFamily="18" charset="0"/>
              </a:rPr>
              <a:t>выставлять что-нибудь на показ </a:t>
            </a:r>
          </a:p>
          <a:p>
            <a:pPr marL="0" indent="0">
              <a:buNone/>
            </a:pPr>
            <a:r>
              <a:rPr lang="ru-RU" sz="5200" b="1" dirty="0" smtClean="0">
                <a:latin typeface="Cambria" panose="02040503050406030204" pitchFamily="18" charset="0"/>
              </a:rPr>
              <a:t>Панталоны- </a:t>
            </a:r>
            <a:r>
              <a:rPr lang="ru-RU" sz="5200" dirty="0">
                <a:latin typeface="Cambria" panose="02040503050406030204" pitchFamily="18" charset="0"/>
              </a:rPr>
              <a:t>нательная одежда типа колгот от пояса до колен. </a:t>
            </a:r>
            <a:endParaRPr lang="ru-RU" sz="5200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sz="5200" b="1" dirty="0" smtClean="0">
                <a:latin typeface="Cambria" panose="02040503050406030204" pitchFamily="18" charset="0"/>
              </a:rPr>
              <a:t>Голенища- </a:t>
            </a:r>
            <a:r>
              <a:rPr lang="ru-RU" sz="5200" dirty="0">
                <a:latin typeface="Cambria" panose="02040503050406030204" pitchFamily="18" charset="0"/>
              </a:rPr>
              <a:t>часть сапога, охватывающая голень</a:t>
            </a:r>
          </a:p>
        </p:txBody>
      </p:sp>
    </p:spTree>
    <p:extLst>
      <p:ext uri="{BB962C8B-B14F-4D97-AF65-F5344CB8AC3E}">
        <p14:creationId xmlns:p14="http://schemas.microsoft.com/office/powerpoint/2010/main" val="79291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80920" cy="216024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НЕЛЬЗЯ СУДИТЬ О ЧЕЛОВЕКЕ </a:t>
            </a:r>
            <a:r>
              <a:rPr lang="ru-RU" b="1" dirty="0" smtClean="0">
                <a:latin typeface="Cambria" panose="02040503050406030204" pitchFamily="18" charset="0"/>
              </a:rPr>
              <a:t>ПО </a:t>
            </a:r>
            <a:r>
              <a:rPr lang="ru-RU" b="1" dirty="0" smtClean="0">
                <a:latin typeface="Cambria" panose="02040503050406030204" pitchFamily="18" charset="0"/>
              </a:rPr>
              <a:t>ЕГО ВНЕШНОСТИ. ТАКИМИ БЕССТРАШНЫМИ МАЛЬЧИКАМИ ВОСХИЩАЮТСЯ ПОДРОСТКИ!</a:t>
            </a:r>
            <a:endParaRPr lang="ru-RU" b="1" dirty="0"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73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5328" y="2852936"/>
            <a:ext cx="4241476" cy="1224136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ru-RU" b="1" dirty="0" smtClean="0">
                <a:latin typeface="Cambria" panose="02040503050406030204" pitchFamily="18" charset="0"/>
              </a:rPr>
              <a:t>Детство</a:t>
            </a:r>
            <a:endParaRPr lang="ru-RU" b="1" dirty="0">
              <a:latin typeface="Cambria" panose="0204050305040603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283" y="1902345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игры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7644" y="800791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смех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7864" y="1515114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радость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0755" y="800791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друзья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9052" y="1902346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веселье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28284" y="3068960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смех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667024" y="4367220"/>
            <a:ext cx="216024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мультфильмы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1741" y="4422220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счастье</a:t>
            </a:r>
            <a:endParaRPr lang="ru-RU" sz="2400" dirty="0">
              <a:latin typeface="Cambria" panose="020405030504060302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6283" y="3068960"/>
            <a:ext cx="1656184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anose="02040503050406030204" pitchFamily="18" charset="0"/>
              </a:rPr>
              <a:t>конфеты</a:t>
            </a:r>
            <a:endParaRPr lang="ru-RU" sz="2400" dirty="0">
              <a:latin typeface="Cambria" panose="02040503050406030204" pitchFamily="18" charset="0"/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 flipH="1" flipV="1">
            <a:off x="2339752" y="1340768"/>
            <a:ext cx="576064" cy="151216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5766924" y="1340768"/>
            <a:ext cx="461923" cy="151216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067944" y="1976780"/>
            <a:ext cx="0" cy="87615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444208" y="2414858"/>
            <a:ext cx="474844" cy="43807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6444208" y="3212976"/>
            <a:ext cx="612731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6444208" y="4077072"/>
            <a:ext cx="222816" cy="2901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997885" y="4077072"/>
            <a:ext cx="669139" cy="149586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4211413" y="4077072"/>
            <a:ext cx="0" cy="208843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2555776" y="4077072"/>
            <a:ext cx="792088" cy="1044215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flipH="1">
            <a:off x="2215328" y="4077072"/>
            <a:ext cx="412456" cy="43204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15" idx="3"/>
          </p:cNvCxnSpPr>
          <p:nvPr/>
        </p:nvCxnSpPr>
        <p:spPr>
          <a:xfrm flipH="1">
            <a:off x="1772467" y="3299792"/>
            <a:ext cx="442861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1798014" y="2364010"/>
            <a:ext cx="541738" cy="48892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1367644" y="800791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смех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347864" y="1515114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радость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400755" y="800791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друзья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6919052" y="1902346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веселье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7128284" y="3068960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смех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6659248" y="4367220"/>
            <a:ext cx="2305239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мультфильмы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6641967" y="5572940"/>
            <a:ext cx="2339800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беззаботность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2074" y="5124776"/>
            <a:ext cx="265551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Сказки на ночь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3347864" y="6309320"/>
            <a:ext cx="162384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качели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31741" y="4422220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счастье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16283" y="3068960"/>
            <a:ext cx="168173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Cambria" panose="02040503050406030204" pitchFamily="18" charset="0"/>
              </a:rPr>
              <a:t>конфеты</a:t>
            </a:r>
            <a:endParaRPr lang="ru-RU" sz="2400" b="1" dirty="0">
              <a:latin typeface="Cambria" panose="020405030504060302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8357" y="1371633"/>
            <a:ext cx="1800200" cy="461665"/>
          </a:xfrm>
          <a:prstGeom prst="rect">
            <a:avLst/>
          </a:prstGeom>
          <a:solidFill>
            <a:srgbClr val="B87BF5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Cambria" panose="02040503050406030204" pitchFamily="18" charset="0"/>
              </a:rPr>
              <a:t>боль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678263" y="5703837"/>
            <a:ext cx="1836184" cy="461665"/>
          </a:xfrm>
          <a:prstGeom prst="rect">
            <a:avLst/>
          </a:prstGeom>
          <a:solidFill>
            <a:srgbClr val="B87BF5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Cambria" panose="02040503050406030204" pitchFamily="18" charset="0"/>
              </a:rPr>
              <a:t>унижение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59632" y="5803772"/>
            <a:ext cx="2088232" cy="461665"/>
          </a:xfrm>
          <a:prstGeom prst="rect">
            <a:avLst/>
          </a:prstGeom>
          <a:solidFill>
            <a:srgbClr val="B87BF5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Cambria" panose="02040503050406030204" pitchFamily="18" charset="0"/>
              </a:rPr>
              <a:t>сострадание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81768" y="1340768"/>
            <a:ext cx="2002700" cy="461665"/>
          </a:xfrm>
          <a:prstGeom prst="rect">
            <a:avLst/>
          </a:prstGeom>
          <a:solidFill>
            <a:srgbClr val="B87BF5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Cambria" panose="02040503050406030204" pitchFamily="18" charset="0"/>
              </a:rPr>
              <a:t>сочувствие</a:t>
            </a:r>
            <a:endParaRPr lang="ru-RU" sz="2400" b="1" i="1" dirty="0">
              <a:latin typeface="Cambria" panose="02040503050406030204" pitchFamily="18" charset="0"/>
            </a:endParaRPr>
          </a:p>
        </p:txBody>
      </p:sp>
      <p:cxnSp>
        <p:nvCxnSpPr>
          <p:cNvPr id="50" name="Прямая со стрелкой 49"/>
          <p:cNvCxnSpPr/>
          <p:nvPr/>
        </p:nvCxnSpPr>
        <p:spPr>
          <a:xfrm flipH="1">
            <a:off x="3131840" y="4130944"/>
            <a:ext cx="576064" cy="167282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4837781" y="4130944"/>
            <a:ext cx="454299" cy="157289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flipH="1" flipV="1">
            <a:off x="1958557" y="1858146"/>
            <a:ext cx="669227" cy="99479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 flipV="1">
            <a:off x="6277025" y="1826393"/>
            <a:ext cx="474844" cy="102654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64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127</Words>
  <Application>Microsoft Office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Cambria</vt:lpstr>
      <vt:lpstr>Тема Office</vt:lpstr>
      <vt:lpstr>Лев Николаевич Толстой  рассказ «Ивины»</vt:lpstr>
      <vt:lpstr>Детство</vt:lpstr>
      <vt:lpstr>Всегда ли детство бывает счастливым и радостным? От чего это зависит? </vt:lpstr>
      <vt:lpstr>Презентация PowerPoint</vt:lpstr>
      <vt:lpstr>Лев Николаевич Толстой</vt:lpstr>
      <vt:lpstr>Презентация PowerPoint</vt:lpstr>
      <vt:lpstr>Презентация PowerPoint</vt:lpstr>
      <vt:lpstr>НЕЛЬЗЯ СУДИТЬ О ЧЕЛОВЕКЕ ПО ЕГО ВНЕШНОСТИ. ТАКИМИ БЕССТРАШНЫМИ МАЛЬЧИКАМИ ВОСХИЩАЮТСЯ ПОДРОСТКИ!</vt:lpstr>
      <vt:lpstr>Детство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Лев Николаевич Толстой  рассказ «Ивины»</dc:title>
  <dc:creator>сергей</dc:creator>
  <cp:lastModifiedBy>ДАНА</cp:lastModifiedBy>
  <cp:revision>8</cp:revision>
  <dcterms:created xsi:type="dcterms:W3CDTF">2018-10-14T04:43:30Z</dcterms:created>
  <dcterms:modified xsi:type="dcterms:W3CDTF">2018-10-15T07:04:23Z</dcterms:modified>
</cp:coreProperties>
</file>